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2" r:id="rId8"/>
    <p:sldId id="263" r:id="rId9"/>
    <p:sldId id="264" r:id="rId10"/>
    <p:sldId id="261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82"/>
  </p:normalViewPr>
  <p:slideViewPr>
    <p:cSldViewPr snapToGrid="0" snapToObjects="1">
      <p:cViewPr varScale="1">
        <p:scale>
          <a:sx n="88" d="100"/>
          <a:sy n="88" d="100"/>
        </p:scale>
        <p:origin x="18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3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4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0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5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4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5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5A4E6-EE2C-F04A-B26E-811EB341E4FE}" type="datetimeFigureOut">
              <a:rPr lang="en-US" smtClean="0"/>
              <a:t>8/23/17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F964-DBA9-9040-AADB-B48D77BC4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3871"/>
            <a:ext cx="9144000" cy="2387600"/>
          </a:xfrm>
        </p:spPr>
        <p:txBody>
          <a:bodyPr>
            <a:noAutofit/>
          </a:bodyPr>
          <a:lstStyle/>
          <a:p>
            <a:r>
              <a:rPr lang="en-US" dirty="0" smtClean="0"/>
              <a:t>Greedy Method 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Iterative Improvement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4929"/>
            <a:ext cx="9144000" cy="1655762"/>
          </a:xfrm>
        </p:spPr>
        <p:txBody>
          <a:bodyPr/>
          <a:lstStyle/>
          <a:p>
            <a:r>
              <a:rPr lang="en-US" dirty="0" smtClean="0"/>
              <a:t>SPIS APS 2017</a:t>
            </a:r>
          </a:p>
          <a:p>
            <a:r>
              <a:rPr lang="en-US" dirty="0" smtClean="0"/>
              <a:t>Benjamin Cosman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 Non-example: Last week’s Problem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Pay n cents using as few coins as possible</a:t>
            </a:r>
          </a:p>
          <a:p>
            <a:r>
              <a:rPr lang="en-US" dirty="0" smtClean="0"/>
              <a:t>Available denominations are 1, 5, and 8</a:t>
            </a:r>
          </a:p>
          <a:p>
            <a:r>
              <a:rPr lang="en-US" dirty="0" smtClean="0"/>
              <a:t>First pass at solving it: Always pay with the biggest coin possible!</a:t>
            </a:r>
          </a:p>
          <a:p>
            <a:r>
              <a:rPr lang="en-US" dirty="0" smtClean="0"/>
              <a:t>So 18 = 8 + 8 + 1 + 1</a:t>
            </a:r>
          </a:p>
          <a:p>
            <a:r>
              <a:rPr lang="en-US" dirty="0" smtClean="0"/>
              <a:t>But 18 is also 8 + 5 + 5</a:t>
            </a:r>
          </a:p>
        </p:txBody>
      </p:sp>
    </p:spTree>
    <p:extLst>
      <p:ext uri="{BB962C8B-B14F-4D97-AF65-F5344CB8AC3E}">
        <p14:creationId xmlns:p14="http://schemas.microsoft.com/office/powerpoint/2010/main" val="1456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248" y="2910712"/>
            <a:ext cx="72053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/>
              <a:t>Iterative Improvement</a:t>
            </a:r>
          </a:p>
        </p:txBody>
      </p:sp>
    </p:spTree>
    <p:extLst>
      <p:ext uri="{BB962C8B-B14F-4D97-AF65-F5344CB8AC3E}">
        <p14:creationId xmlns:p14="http://schemas.microsoft.com/office/powerpoint/2010/main" val="9153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Iter</a:t>
            </a:r>
            <a:r>
              <a:rPr lang="en-US" dirty="0" smtClean="0"/>
              <a:t>. Example 1: Matrix Sums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0" y="19700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You have an m x n matrix of integers</a:t>
            </a:r>
          </a:p>
          <a:p>
            <a:r>
              <a:rPr lang="en-US" dirty="0" smtClean="0"/>
              <a:t>Each turn, choose one row or one column and flip the sign of each number in it</a:t>
            </a:r>
          </a:p>
          <a:p>
            <a:r>
              <a:rPr lang="en-US" dirty="0" smtClean="0"/>
              <a:t>Can you make each row and each column have a nonnegative sum?</a:t>
            </a:r>
            <a:endParaRPr lang="en-US" dirty="0"/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59124"/>
              </p:ext>
            </p:extLst>
          </p:nvPr>
        </p:nvGraphicFramePr>
        <p:xfrm>
          <a:off x="3926115" y="3778365"/>
          <a:ext cx="4013200" cy="2760435"/>
        </p:xfrm>
        <a:graphic>
          <a:graphicData uri="http://schemas.openxmlformats.org/drawingml/2006/table">
            <a:tbl>
              <a:tblPr/>
              <a:tblGrid>
                <a:gridCol w="802640"/>
                <a:gridCol w="802640"/>
                <a:gridCol w="802640"/>
                <a:gridCol w="802640"/>
                <a:gridCol w="802640"/>
              </a:tblGrid>
              <a:tr h="5520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8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8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5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725842"/>
              </p:ext>
            </p:extLst>
          </p:nvPr>
        </p:nvGraphicFramePr>
        <p:xfrm>
          <a:off x="2445657" y="812801"/>
          <a:ext cx="7300685" cy="5486397"/>
        </p:xfrm>
        <a:graphic>
          <a:graphicData uri="http://schemas.openxmlformats.org/drawingml/2006/table">
            <a:tbl>
              <a:tblPr/>
              <a:tblGrid>
                <a:gridCol w="1042955"/>
                <a:gridCol w="1042955"/>
                <a:gridCol w="1042955"/>
                <a:gridCol w="1042955"/>
                <a:gridCol w="1042955"/>
                <a:gridCol w="1042955"/>
                <a:gridCol w="1042955"/>
              </a:tblGrid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2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67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29798"/>
              </p:ext>
            </p:extLst>
          </p:nvPr>
        </p:nvGraphicFramePr>
        <p:xfrm>
          <a:off x="2445657" y="812801"/>
          <a:ext cx="7300685" cy="5486397"/>
        </p:xfrm>
        <a:graphic>
          <a:graphicData uri="http://schemas.openxmlformats.org/drawingml/2006/table">
            <a:tbl>
              <a:tblPr/>
              <a:tblGrid>
                <a:gridCol w="1042955"/>
                <a:gridCol w="1042955"/>
                <a:gridCol w="1042955"/>
                <a:gridCol w="1042955"/>
                <a:gridCol w="1042955"/>
                <a:gridCol w="1042955"/>
                <a:gridCol w="1042955"/>
              </a:tblGrid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2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3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185628"/>
              </p:ext>
            </p:extLst>
          </p:nvPr>
        </p:nvGraphicFramePr>
        <p:xfrm>
          <a:off x="2445657" y="812801"/>
          <a:ext cx="7300685" cy="5486397"/>
        </p:xfrm>
        <a:graphic>
          <a:graphicData uri="http://schemas.openxmlformats.org/drawingml/2006/table">
            <a:tbl>
              <a:tblPr/>
              <a:tblGrid>
                <a:gridCol w="1042955"/>
                <a:gridCol w="1042955"/>
                <a:gridCol w="1042955"/>
                <a:gridCol w="1042955"/>
                <a:gridCol w="1042955"/>
                <a:gridCol w="1042955"/>
                <a:gridCol w="1042955"/>
              </a:tblGrid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2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-25</a:t>
                      </a:r>
                      <a:endParaRPr lang="is-I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</a:t>
                      </a:r>
                      <a:endParaRPr lang="bg-BG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</a:t>
                      </a:r>
                      <a:endParaRPr lang="uk-U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46</a:t>
                      </a:r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-28</a:t>
                      </a:r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</a:t>
                      </a:r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</a:t>
                      </a:r>
                      <a:endParaRPr lang="is-I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-10</a:t>
                      </a:r>
                      <a:endParaRPr lang="bg-BG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4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Sums – solution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Pick a row or column with a negative sum and flip it</a:t>
                </a:r>
              </a:p>
              <a:p>
                <a:r>
                  <a:rPr lang="en-US" dirty="0" smtClean="0"/>
                  <a:t>Repeat until done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Why must this end eventually?</a:t>
                </a:r>
              </a:p>
              <a:p>
                <a:r>
                  <a:rPr lang="en-US" dirty="0" smtClean="0"/>
                  <a:t>The total sum of the table:</a:t>
                </a:r>
              </a:p>
              <a:p>
                <a:pPr lvl="1"/>
                <a:r>
                  <a:rPr lang="en-US" dirty="0" smtClean="0"/>
                  <a:t>increases at each step</a:t>
                </a:r>
              </a:p>
              <a:p>
                <a:pPr lvl="1"/>
                <a:r>
                  <a:rPr lang="en-US" dirty="0" smtClean="0"/>
                  <a:t>has an upper bound (maybe everything can be positive, but no higher)</a:t>
                </a:r>
              </a:p>
              <a:p>
                <a:pPr lvl="1"/>
                <a:r>
                  <a:rPr lang="en-US" dirty="0" smtClean="0"/>
                  <a:t>has finitely many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) different values it can take on</a:t>
                </a:r>
              </a:p>
              <a:p>
                <a:r>
                  <a:rPr lang="en-US" dirty="0" smtClean="0"/>
                  <a:t>It must therefore reach a point where it can go no further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each step, make a move in the right direction</a:t>
            </a:r>
          </a:p>
          <a:p>
            <a:r>
              <a:rPr lang="en-US" dirty="0" smtClean="0"/>
              <a:t>That’s it!</a:t>
            </a:r>
          </a:p>
          <a:p>
            <a:r>
              <a:rPr lang="is-IS" dirty="0" smtClean="0"/>
              <a:t>…except for two 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Determine a definition of “right direction” that works for your problem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Convince yourself (and the reader) that this process ends eventually by finding a </a:t>
            </a:r>
            <a:r>
              <a:rPr lang="is-IS" b="1" dirty="0" smtClean="0"/>
              <a:t>monovariant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Monovariant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monovariant</a:t>
            </a:r>
            <a:r>
              <a:rPr lang="en-US" dirty="0"/>
              <a:t> </a:t>
            </a:r>
            <a:r>
              <a:rPr lang="en-US" dirty="0" smtClean="0"/>
              <a:t>is a quantity which has these properties:</a:t>
            </a:r>
          </a:p>
          <a:p>
            <a:pPr lvl="1"/>
            <a:r>
              <a:rPr lang="en-US" sz="2800" dirty="0" smtClean="0"/>
              <a:t>Each step moves it in the same direction (e.g. always increasing)</a:t>
            </a:r>
          </a:p>
          <a:p>
            <a:pPr lvl="1"/>
            <a:r>
              <a:rPr lang="en-US" sz="2800" dirty="0" smtClean="0"/>
              <a:t>There is a bound on how far it can move in that direction</a:t>
            </a:r>
          </a:p>
          <a:p>
            <a:pPr lvl="1"/>
            <a:r>
              <a:rPr lang="en-US" sz="2800" dirty="0" smtClean="0"/>
              <a:t>There are finitely many values it can have</a:t>
            </a:r>
          </a:p>
          <a:p>
            <a:pPr lvl="1"/>
            <a:r>
              <a:rPr lang="en-US" sz="2800" dirty="0" smtClean="0"/>
              <a:t>The problem is solved when it stops moving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3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Iter</a:t>
            </a:r>
            <a:r>
              <a:rPr lang="en-US" dirty="0" smtClean="0"/>
              <a:t>. Example 2: Round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have a group of n people over for dinner</a:t>
            </a:r>
          </a:p>
          <a:p>
            <a:r>
              <a:rPr lang="en-US" dirty="0" smtClean="0"/>
              <a:t>Each person is friends with at least n/2 others</a:t>
            </a:r>
          </a:p>
          <a:p>
            <a:r>
              <a:rPr lang="en-US" dirty="0" smtClean="0"/>
              <a:t>How can you seat them around the table so that each person is next to 2 of their friends?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 Example 1: Efficient Rook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 rook starts in the upper left corner of a (8x8) chessboard</a:t>
            </a:r>
          </a:p>
          <a:p>
            <a:pPr lvl="1"/>
            <a:r>
              <a:rPr lang="en-US" sz="2800" dirty="0" smtClean="0"/>
              <a:t>Rules reminder: in one move, a rook (aka a castle) can go any number of spaces horizontally OR vertically</a:t>
            </a:r>
          </a:p>
          <a:p>
            <a:pPr lvl="1"/>
            <a:endParaRPr lang="en-US" sz="2800" dirty="0"/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r>
              <a:rPr lang="en-US" dirty="0" smtClean="0"/>
              <a:t>What is the minimum number of moves it needs to pass over every square at least once?</a:t>
            </a:r>
          </a:p>
          <a:p>
            <a:pPr lvl="1"/>
            <a:r>
              <a:rPr lang="en-US" sz="2800" dirty="0" smtClean="0"/>
              <a:t>The start and end squares are also considered passed over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423" y="2763644"/>
            <a:ext cx="2196790" cy="21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table –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an arbitrary arrangement</a:t>
            </a:r>
          </a:p>
          <a:p>
            <a:r>
              <a:rPr lang="en-US" dirty="0" smtClean="0"/>
              <a:t>Our </a:t>
            </a:r>
            <a:r>
              <a:rPr lang="en-US" dirty="0" err="1" smtClean="0"/>
              <a:t>monovariant</a:t>
            </a:r>
            <a:r>
              <a:rPr lang="en-US" dirty="0" smtClean="0"/>
              <a:t> will be the number of people who are friends with their left-hand neighbor</a:t>
            </a:r>
          </a:p>
          <a:p>
            <a:pPr lvl="1"/>
            <a:r>
              <a:rPr lang="en-US" dirty="0" smtClean="0"/>
              <a:t>It has an upper bound (n)</a:t>
            </a:r>
          </a:p>
          <a:p>
            <a:pPr lvl="1"/>
            <a:r>
              <a:rPr lang="en-US" dirty="0" smtClean="0"/>
              <a:t>It has finitely many values (0 through n)</a:t>
            </a:r>
          </a:p>
          <a:p>
            <a:pPr lvl="1"/>
            <a:r>
              <a:rPr lang="en-US" dirty="0" smtClean="0"/>
              <a:t>When it reaches n, the problem is solved</a:t>
            </a:r>
          </a:p>
          <a:p>
            <a:r>
              <a:rPr lang="en-US" dirty="0" smtClean="0"/>
              <a:t>So the remaining thing we need is a way to step in the right direction – if there are fewer than n adjacent friend pairs, how do we get more?</a:t>
            </a:r>
          </a:p>
        </p:txBody>
      </p:sp>
    </p:spTree>
    <p:extLst>
      <p:ext uri="{BB962C8B-B14F-4D97-AF65-F5344CB8AC3E}">
        <p14:creationId xmlns:p14="http://schemas.microsoft.com/office/powerpoint/2010/main" val="9960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Rook – a Greedy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At each step, pass over as many new squares as possible!</a:t>
            </a:r>
          </a:p>
          <a:p>
            <a:r>
              <a:rPr lang="en-US" dirty="0" smtClean="0"/>
              <a:t>This results in a spiral of 15 moves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298" y="2518626"/>
            <a:ext cx="3481039" cy="34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Greedy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algorithm: At each step, take a </a:t>
            </a:r>
            <a:r>
              <a:rPr lang="en-US" b="1" dirty="0" smtClean="0"/>
              <a:t>locally optimal</a:t>
            </a:r>
            <a:r>
              <a:rPr lang="en-US" dirty="0" smtClean="0"/>
              <a:t> action</a:t>
            </a:r>
          </a:p>
          <a:p>
            <a:r>
              <a:rPr lang="en-US" dirty="0" smtClean="0"/>
              <a:t>That’s it!</a:t>
            </a:r>
          </a:p>
          <a:p>
            <a:r>
              <a:rPr lang="is-IS" dirty="0" smtClean="0"/>
              <a:t>…except for two 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Determine a definition of “locally optimal” that works for your problem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Convince yourself (and the reader) that the result is </a:t>
            </a:r>
            <a:r>
              <a:rPr lang="is-IS" b="1" dirty="0" smtClean="0"/>
              <a:t>globally optimal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22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Rook – a Greedy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At each step, pass over as many new squares as possible!</a:t>
            </a:r>
          </a:p>
          <a:p>
            <a:r>
              <a:rPr lang="en-US" dirty="0" smtClean="0"/>
              <a:t>This results in a spiral of 15 moves</a:t>
            </a:r>
          </a:p>
          <a:p>
            <a:r>
              <a:rPr lang="en-US" dirty="0" smtClean="0"/>
              <a:t>Why can’t we do better?</a:t>
            </a:r>
          </a:p>
          <a:p>
            <a:r>
              <a:rPr lang="en-US" dirty="0" smtClean="0"/>
              <a:t>What would happen if we never moved</a:t>
            </a:r>
            <a:br>
              <a:rPr lang="en-US" dirty="0" smtClean="0"/>
            </a:br>
            <a:r>
              <a:rPr lang="en-US" dirty="0" smtClean="0"/>
              <a:t>horizontally in row 3, and never moved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vertically in column e?</a:t>
            </a:r>
          </a:p>
          <a:p>
            <a:r>
              <a:rPr lang="en-US" dirty="0" smtClean="0"/>
              <a:t>It would be impossible to pass over square e3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298" y="2518626"/>
            <a:ext cx="3481039" cy="3481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298" y="2518626"/>
            <a:ext cx="3481039" cy="34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Rook – a Greedy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We must make at least one move in every</a:t>
            </a:r>
            <a:br>
              <a:rPr lang="en-US" dirty="0" smtClean="0"/>
            </a:br>
            <a:r>
              <a:rPr lang="en-US" dirty="0" smtClean="0"/>
              <a:t>row, or at least one move in every column</a:t>
            </a:r>
          </a:p>
          <a:p>
            <a:r>
              <a:rPr lang="en-US" dirty="0" smtClean="0"/>
              <a:t>So we need at least 8 row moves, which must</a:t>
            </a:r>
            <a:br>
              <a:rPr lang="en-US" dirty="0" smtClean="0"/>
            </a:br>
            <a:r>
              <a:rPr lang="en-US" dirty="0" smtClean="0"/>
              <a:t>be interspersed with 7 column moves to get </a:t>
            </a:r>
            <a:br>
              <a:rPr lang="en-US" dirty="0" smtClean="0"/>
            </a:br>
            <a:r>
              <a:rPr lang="en-US" dirty="0" smtClean="0"/>
              <a:t>between those rows, or similarly, 8 col + 7 row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298" y="2518626"/>
            <a:ext cx="3481039" cy="34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0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 Example 2: Rumor Spreading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 people each know 1 rumor</a:t>
            </a:r>
          </a:p>
          <a:p>
            <a:r>
              <a:rPr lang="en-US" dirty="0" smtClean="0"/>
              <a:t>In an email, one person can tell another all the rumors they know</a:t>
            </a:r>
          </a:p>
          <a:p>
            <a:pPr lvl="1"/>
            <a:r>
              <a:rPr lang="en-US" dirty="0" smtClean="0"/>
              <a:t>Assume all emails have only 1 recipient</a:t>
            </a:r>
          </a:p>
          <a:p>
            <a:r>
              <a:rPr lang="en-US" dirty="0" smtClean="0"/>
              <a:t>What is the minimum number of emails needed so that everyone knows all the rumors?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Rumor Spreading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At each step, spread as many rumors as possible!</a:t>
            </a:r>
          </a:p>
          <a:p>
            <a:r>
              <a:rPr lang="en-US" dirty="0" smtClean="0"/>
              <a:t>So for the first n-1 steps, have someone who knows the most rumors send an email to someone who knows none of them</a:t>
            </a:r>
          </a:p>
          <a:p>
            <a:pPr lvl="1"/>
            <a:r>
              <a:rPr lang="en-US" dirty="0" smtClean="0"/>
              <a:t>1 sends to 2, 2 sends to 3, etc.</a:t>
            </a:r>
          </a:p>
          <a:p>
            <a:r>
              <a:rPr lang="en-US" dirty="0" smtClean="0"/>
              <a:t>For the next n-1 steps, have a person who knows all the rumors email the person who knows the fewest</a:t>
            </a:r>
          </a:p>
          <a:p>
            <a:pPr lvl="1"/>
            <a:r>
              <a:rPr lang="en-US" dirty="0" smtClean="0"/>
              <a:t>n sends to 1, n (or 1) sends to 2, etc.</a:t>
            </a:r>
          </a:p>
          <a:p>
            <a:r>
              <a:rPr lang="en-US" dirty="0" smtClean="0"/>
              <a:t>2n-2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Rumor Spreading – global optimality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solution can be split into two phases: the emails before someone knows everything, and the emails after</a:t>
            </a:r>
          </a:p>
          <a:p>
            <a:r>
              <a:rPr lang="en-US" dirty="0" smtClean="0"/>
              <a:t>The first phase takes at least n-1 emails – any fewer, and there are 2+ people who have never sent an email so it is impossible for anyone to know both their rumors</a:t>
            </a:r>
          </a:p>
          <a:p>
            <a:r>
              <a:rPr lang="en-US" dirty="0" smtClean="0"/>
              <a:t>The second phase takes at least n-1 emails – there are n-1 people who do not yet know everything, and at most 1 per email can be brought to full knowledge</a:t>
            </a:r>
          </a:p>
          <a:p>
            <a:r>
              <a:rPr lang="en-US" dirty="0" smtClean="0"/>
              <a:t>So ANY solution takes at least 2n-2</a:t>
            </a:r>
          </a:p>
        </p:txBody>
      </p:sp>
    </p:spTree>
    <p:extLst>
      <p:ext uri="{BB962C8B-B14F-4D97-AF65-F5344CB8AC3E}">
        <p14:creationId xmlns:p14="http://schemas.microsoft.com/office/powerpoint/2010/main" val="21091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1028</Words>
  <Application>Microsoft Macintosh PowerPoint</Application>
  <PresentationFormat>Widescreen</PresentationFormat>
  <Paragraphs>221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Cambria Math</vt:lpstr>
      <vt:lpstr>Arial</vt:lpstr>
      <vt:lpstr>Office Theme</vt:lpstr>
      <vt:lpstr>Greedy Method  and Iterative Improvement</vt:lpstr>
      <vt:lpstr>GM Example 1: Efficient Rook</vt:lpstr>
      <vt:lpstr>Efficient Rook – a Greedy solution</vt:lpstr>
      <vt:lpstr>The Greedy Method</vt:lpstr>
      <vt:lpstr>Efficient Rook – a Greedy solution</vt:lpstr>
      <vt:lpstr>Efficient Rook – a Greedy solution</vt:lpstr>
      <vt:lpstr>GM Example 2: Rumor Spreading</vt:lpstr>
      <vt:lpstr>Rumor Spreading</vt:lpstr>
      <vt:lpstr>Rumor Spreading – global optimality</vt:lpstr>
      <vt:lpstr>GM Non-example: Last week’s Problem 1</vt:lpstr>
      <vt:lpstr>PowerPoint Presentation</vt:lpstr>
      <vt:lpstr>Iter. Example 1: Matrix Sums</vt:lpstr>
      <vt:lpstr>PowerPoint Presentation</vt:lpstr>
      <vt:lpstr>PowerPoint Presentation</vt:lpstr>
      <vt:lpstr>PowerPoint Presentation</vt:lpstr>
      <vt:lpstr>Matrix Sums – solution</vt:lpstr>
      <vt:lpstr>Iterative Improvement</vt:lpstr>
      <vt:lpstr>Monovariant</vt:lpstr>
      <vt:lpstr>Iter. Example 2: Round table</vt:lpstr>
      <vt:lpstr>Round table – solution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Greedy Method  and Iterative Improvement</dc:title>
  <dc:creator>Benjamin Cosman</dc:creator>
  <cp:lastModifiedBy>Benjamin Cosman</cp:lastModifiedBy>
  <cp:revision>17</cp:revision>
  <dcterms:created xsi:type="dcterms:W3CDTF">2017-08-23T12:54:23Z</dcterms:created>
  <dcterms:modified xsi:type="dcterms:W3CDTF">2017-08-23T17:29:15Z</dcterms:modified>
</cp:coreProperties>
</file>